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90" r:id="rId6"/>
    <p:sldId id="319" r:id="rId7"/>
    <p:sldId id="373" r:id="rId8"/>
    <p:sldId id="367" r:id="rId9"/>
    <p:sldId id="369" r:id="rId10"/>
    <p:sldId id="374" r:id="rId11"/>
    <p:sldId id="375" r:id="rId12"/>
    <p:sldId id="377" r:id="rId13"/>
    <p:sldId id="378" r:id="rId14"/>
    <p:sldId id="280" r:id="rId15"/>
  </p:sldIdLst>
  <p:sldSz cx="18288000" cy="10287000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 Bold" panose="020B060402020202020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427A32-16B8-30FC-511E-2DDCB152171C}" name="Chantal Verdonschot" initials="CV" userId="S::c.verdonschot@eurohealthnet.eu::cae0d4ac-2c14-4743-9d8a-d32e991e1106" providerId="AD"/>
  <p188:author id="{F8F0DFA9-CB4E-5A55-827E-600E14A042D7}" name="Alba Godfrey" initials="AG" userId="S::a.godfrey@eurohealthnet.eu::d779c7eb-91a2-4cb7-a452-f1723536890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Luyten" initials="AL" lastIdx="8" clrIdx="0">
    <p:extLst>
      <p:ext uri="{19B8F6BF-5375-455C-9EA6-DF929625EA0E}">
        <p15:presenceInfo xmlns:p15="http://schemas.microsoft.com/office/powerpoint/2012/main" userId="Axel Luyten" providerId="None"/>
      </p:ext>
    </p:extLst>
  </p:cmAuthor>
  <p:cmAuthor id="2" name="Alberto Castro" initials="AC" lastIdx="1" clrIdx="1">
    <p:extLst>
      <p:ext uri="{19B8F6BF-5375-455C-9EA6-DF929625EA0E}">
        <p15:presenceInfo xmlns:p15="http://schemas.microsoft.com/office/powerpoint/2012/main" userId="Alberto Cast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D2C"/>
    <a:srgbClr val="CAF2FD"/>
    <a:srgbClr val="000000"/>
    <a:srgbClr val="CC0000"/>
    <a:srgbClr val="FF5050"/>
    <a:srgbClr val="4C5270"/>
    <a:srgbClr val="6CC4C8"/>
    <a:srgbClr val="FFFFFF"/>
    <a:srgbClr val="BFE1DB"/>
    <a:srgbClr val="0B6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F50FFB-370C-40F6-933F-DC1D6039622A}" v="1" dt="2023-12-13T15:07:14.769"/>
    <p1510:client id="{79D61301-817E-6DA2-3E59-727475CA2666}" v="89" dt="2023-12-14T08:35:03.513"/>
    <p1510:client id="{9ACB011B-2943-B818-BE17-D66ED50C7502}" v="1" dt="2023-12-14T07:23:23.824"/>
    <p1510:client id="{D35B8FF9-7D7A-4FA2-9112-9B01370F0A95}" v="21" dt="2023-09-14T08:54:30.192"/>
    <p1510:client id="{DE28E245-7833-4318-AA7C-E1ED309418AD}" v="24" dt="2023-12-13T15:02:36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68" autoAdjust="0"/>
    <p:restoredTop sz="95693" autoAdjust="0"/>
  </p:normalViewPr>
  <p:slideViewPr>
    <p:cSldViewPr>
      <p:cViewPr varScale="1">
        <p:scale>
          <a:sx n="48" d="100"/>
          <a:sy n="48" d="100"/>
        </p:scale>
        <p:origin x="8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282B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A3-490B-B585-23B08C556A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5ED49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A3-490B-B585-23B08C556A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B4CD2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A3-490B-B585-23B08C556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163584"/>
        <c:axId val="763086608"/>
      </c:barChart>
      <c:catAx>
        <c:axId val="42616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763086608"/>
        <c:crosses val="autoZero"/>
        <c:auto val="1"/>
        <c:lblAlgn val="ctr"/>
        <c:lblOffset val="100"/>
        <c:noMultiLvlLbl val="0"/>
      </c:catAx>
      <c:valAx>
        <c:axId val="76308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4261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282B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8-444E-8437-142B39E4E7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5ED49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A8-444E-8437-142B39E4E7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B4CD2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A8-444E-8437-142B39E4E7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6163584"/>
        <c:axId val="763086608"/>
      </c:barChart>
      <c:catAx>
        <c:axId val="426163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763086608"/>
        <c:crosses val="autoZero"/>
        <c:auto val="1"/>
        <c:lblAlgn val="ctr"/>
        <c:lblOffset val="100"/>
        <c:noMultiLvlLbl val="0"/>
      </c:catAx>
      <c:valAx>
        <c:axId val="763086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61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1282BD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EB-439A-B355-F4D3FBE7E2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5ED49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EB-439A-B355-F4D3FBE7E2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B4CD2C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EB-439A-B355-F4D3FBE7E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6163584"/>
        <c:axId val="763086608"/>
      </c:lineChart>
      <c:catAx>
        <c:axId val="42616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763086608"/>
        <c:crosses val="autoZero"/>
        <c:auto val="1"/>
        <c:lblAlgn val="ctr"/>
        <c:lblOffset val="100"/>
        <c:noMultiLvlLbl val="0"/>
      </c:catAx>
      <c:valAx>
        <c:axId val="76308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616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1282BD"/>
              </a:solidFill>
            </a:ln>
          </c:spPr>
          <c:dPt>
            <c:idx val="0"/>
            <c:bubble3D val="0"/>
            <c:spPr>
              <a:solidFill>
                <a:srgbClr val="1282BD"/>
              </a:solidFill>
              <a:ln>
                <a:solidFill>
                  <a:srgbClr val="1282B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9B-4600-9337-95DD87BA8291}"/>
              </c:ext>
            </c:extLst>
          </c:dPt>
          <c:dPt>
            <c:idx val="1"/>
            <c:bubble3D val="0"/>
            <c:spPr>
              <a:solidFill>
                <a:srgbClr val="5ED495"/>
              </a:solidFill>
              <a:ln>
                <a:solidFill>
                  <a:srgbClr val="1282B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9B-4600-9337-95DD87BA8291}"/>
              </c:ext>
            </c:extLst>
          </c:dPt>
          <c:dPt>
            <c:idx val="2"/>
            <c:bubble3D val="0"/>
            <c:spPr>
              <a:solidFill>
                <a:srgbClr val="B4CD2C"/>
              </a:solidFill>
              <a:ln>
                <a:solidFill>
                  <a:srgbClr val="1282B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9B-4600-9337-95DD87BA8291}"/>
              </c:ext>
            </c:extLst>
          </c:dPt>
          <c:dPt>
            <c:idx val="3"/>
            <c:bubble3D val="0"/>
            <c:spPr>
              <a:solidFill>
                <a:srgbClr val="08B4E5"/>
              </a:solidFill>
              <a:ln>
                <a:solidFill>
                  <a:srgbClr val="0B6577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99B-4600-9337-95DD87BA82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sz="2000" b="1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9B-4600-9337-95DD87BA82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rgbClr val="5ED495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B99B-4600-9337-95DD87BA82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B99B-4600-9337-95DD87BA82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B99B-4600-9337-95DD87BA82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5ED4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B99B-4600-9337-95DD87BA82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B99B-4600-9337-95DD87BA82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rgbClr val="B4CD2C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99B-4600-9337-95DD87BA82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99B-4600-9337-95DD87BA82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99B-4600-9337-95DD87BA82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B4CD2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99B-4600-9337-95DD87BA82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B99B-4600-9337-95DD87BA829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30T15:10:43.954" idx="6">
    <p:pos x="6362" y="1807"/>
    <p:text>Maria to ask SPF</p:text>
    <p:extLst mod="1">
      <p:ext uri="{C676402C-5697-4E1C-873F-D02D1690AC5C}">
        <p15:threadingInfo xmlns:p15="http://schemas.microsoft.com/office/powerpoint/2012/main" timeZoneBias="-60"/>
      </p:ext>
    </p:extLst>
  </p:cm>
  <p:cm authorId="1" dt="2025-01-30T15:11:04.436" idx="7">
    <p:pos x="6142" y="4966"/>
    <p:text>Check whether Susanne has exp</p:text>
    <p:extLst mod="1">
      <p:ext uri="{C676402C-5697-4E1C-873F-D02D1690AC5C}">
        <p15:threadingInfo xmlns:p15="http://schemas.microsoft.com/office/powerpoint/2012/main" timeZoneBias="-60"/>
      </p:ext>
    </p:extLst>
  </p:cm>
  <p:cm authorId="1" dt="2025-02-04T08:35:23.371" idx="8">
    <p:pos x="10" y="10"/>
    <p:text>Add Excel file on Teams with list of all calculation pathways, where we can assign pathways and also where specific persons can "claim" a testing pathway, so that they are not done twice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40A75D-35CC-E616-49ED-F6878D1847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9F49C-F94E-2A0B-62CB-E1D69CEF66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F00F2-C56A-46BC-93A3-FBBA465AE503}" type="datetimeFigureOut">
              <a:rPr lang="en-BE" smtClean="0"/>
              <a:t>02/04/2025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655F7-B39A-8C6D-4876-4F6D359783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0B07F-D284-6382-2A04-8550469B69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78194-9656-4037-95ED-BC929281834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6027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6C73D-5E94-425F-808A-CBBBE7E11579}" type="datetimeFigureOut">
              <a:rPr lang="en-BE" smtClean="0"/>
              <a:t>02/04/2025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0DE5D-DFBB-4BEC-A457-94B8DDBD851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53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6C38F3F-5EA9-8E2C-7E47-498A9B146C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86D66FFF-EBE0-B9C5-D4C0-39D077B0B3A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" y="-2443085"/>
            <a:ext cx="18288000" cy="94945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A39C162-6BC7-B25C-2A85-02CE4EB2CB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6869305" y="1093285"/>
            <a:ext cx="4662206" cy="4458548"/>
          </a:xfrm>
          <a:prstGeom prst="rect">
            <a:avLst/>
          </a:prstGeom>
        </p:spPr>
      </p:pic>
      <p:grpSp>
        <p:nvGrpSpPr>
          <p:cNvPr id="20" name="Group 5">
            <a:extLst>
              <a:ext uri="{FF2B5EF4-FFF2-40B4-BE49-F238E27FC236}">
                <a16:creationId xmlns:a16="http://schemas.microsoft.com/office/drawing/2014/main" id="{9F274372-DB23-A589-8E78-B209C9CD407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2" y="6070802"/>
            <a:ext cx="18288000" cy="4256510"/>
            <a:chOff x="0" y="0"/>
            <a:chExt cx="4816593" cy="1121056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4FD23AD-56AE-1D20-A702-CACE86E5E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121056"/>
            </a:xfrm>
            <a:custGeom>
              <a:avLst/>
              <a:gdLst/>
              <a:ahLst/>
              <a:cxnLst/>
              <a:rect l="l" t="t" r="r" b="b"/>
              <a:pathLst>
                <a:path w="4816592" h="1121056">
                  <a:moveTo>
                    <a:pt x="0" y="0"/>
                  </a:moveTo>
                  <a:lnTo>
                    <a:pt x="4816592" y="0"/>
                  </a:lnTo>
                  <a:lnTo>
                    <a:pt x="4816592" y="1121056"/>
                  </a:lnTo>
                  <a:lnTo>
                    <a:pt x="0" y="1121056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892D36A4-C563-3868-D1CD-3331DC02079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4" descr="A picture containing qr code&#10;&#10;Description automatically generated">
            <a:extLst>
              <a:ext uri="{FF2B5EF4-FFF2-40B4-BE49-F238E27FC236}">
                <a16:creationId xmlns:a16="http://schemas.microsoft.com/office/drawing/2014/main" id="{6F7EF41B-16F7-B49C-1A74-F75084F3C5B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" y="8992688"/>
            <a:ext cx="1102996" cy="1117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4533C1-8408-9860-BD5A-04D0C9D4F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7356" y="9681109"/>
            <a:ext cx="12434887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>
                <a:solidFill>
                  <a:srgbClr val="FFFFFF"/>
                </a:solidFill>
                <a:latin typeface="Roboto"/>
              </a:rPr>
              <a:t>BEST-COST is funded by the European Union’s Horizon Europe </a:t>
            </a:r>
            <a:r>
              <a:rPr lang="en-US" sz="1799" err="1">
                <a:solidFill>
                  <a:srgbClr val="FFFFFF"/>
                </a:solidFill>
                <a:latin typeface="Roboto"/>
              </a:rPr>
              <a:t>programme</a:t>
            </a:r>
            <a:r>
              <a:rPr lang="en-US" sz="1799">
                <a:solidFill>
                  <a:srgbClr val="FFFFFF"/>
                </a:solidFill>
                <a:latin typeface="Roboto"/>
              </a:rPr>
              <a:t> under Grant Agreement No.101095408.</a:t>
            </a:r>
          </a:p>
          <a:p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869B42-F3B7-474B-8527-DCB25E0493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1529" y="7307202"/>
            <a:ext cx="4304934" cy="7142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BE"/>
              <a:t>Presentation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503696C-68F7-7AD5-56F9-4337A2774B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57358" y="6405120"/>
            <a:ext cx="3086100" cy="7142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BE"/>
              <a:t>Event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B848EC-A62C-9375-CB27-371DA293B4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3858" y="8209284"/>
            <a:ext cx="5753100" cy="449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BE"/>
              <a:t>Presenter name, Organisation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851FBE8-4A81-93E7-59BD-ABE0B201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8017" y="8846757"/>
            <a:ext cx="2551958" cy="449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BE"/>
              <a:t>DD/MM/YYYY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303975F7-EA5F-F582-3A60-93B74A28F77D}"/>
              </a:ext>
            </a:extLst>
          </p:cNvPr>
          <p:cNvGrpSpPr/>
          <p:nvPr userDrawn="1"/>
        </p:nvGrpSpPr>
        <p:grpSpPr>
          <a:xfrm>
            <a:off x="1038225" y="2392811"/>
            <a:ext cx="6962641" cy="6208934"/>
            <a:chOff x="0" y="0"/>
            <a:chExt cx="9283521" cy="8278579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049988F5-A83F-411D-60E3-C1C1C463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6" r="12826"/>
            <a:stretch/>
          </p:blipFill>
          <p:spPr>
            <a:xfrm>
              <a:off x="0" y="0"/>
              <a:ext cx="9283521" cy="8278579"/>
            </a:xfrm>
            <a:prstGeom prst="rect">
              <a:avLst/>
            </a:prstGeom>
          </p:spPr>
        </p:pic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4C1CF796-1E95-15A4-DA4E-46842264BF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85AC7FC-6383-540E-2865-10CAAEA71C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23E7744D-3B7D-E533-C893-A2B574D340E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1">
            <a:extLst>
              <a:ext uri="{FF2B5EF4-FFF2-40B4-BE49-F238E27FC236}">
                <a16:creationId xmlns:a16="http://schemas.microsoft.com/office/drawing/2014/main" id="{1793F513-8A6B-800C-623A-56BAE5766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347562">
            <a:off x="5678866" y="5407944"/>
            <a:ext cx="6207612" cy="134044"/>
          </a:xfrm>
          <a:prstGeom prst="line">
            <a:avLst/>
          </a:prstGeom>
          <a:ln w="38100" cap="flat">
            <a:solidFill>
              <a:srgbClr val="5ED49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0BA8BF1C-E54D-E769-FC2A-14A91E4A246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9E3F6F79-0D14-63CD-17AE-23B0266805A7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730258-3BA6-4BF4-5933-368581950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6E7318-25C4-B9ED-B337-493EAFEA0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7800" y="2392363"/>
            <a:ext cx="8682038" cy="6186487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2C008-DF44-CFC9-6715-D2E6E49FBB7A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DBB6BE-C4BA-F2E5-BE05-87BE8CFCCD01}"/>
              </a:ext>
            </a:extLst>
          </p:cNvPr>
          <p:cNvGrpSpPr/>
          <p:nvPr userDrawn="1"/>
        </p:nvGrpSpPr>
        <p:grpSpPr>
          <a:xfrm>
            <a:off x="10296659" y="2389149"/>
            <a:ext cx="6962641" cy="6208934"/>
            <a:chOff x="0" y="0"/>
            <a:chExt cx="9283521" cy="827857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63A2B864-FD85-7F39-8E4C-99C097E9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01" r="12701"/>
            <a:stretch/>
          </p:blipFill>
          <p:spPr>
            <a:xfrm>
              <a:off x="0" y="0"/>
              <a:ext cx="9283521" cy="8278579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57C9507-133E-01FD-7E1C-396FFDB74C4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6D3954-A6A8-60E8-6210-D17B014A27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2CC1282-8B8C-BF3B-C8CC-9102DC487E2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11">
            <a:extLst>
              <a:ext uri="{FF2B5EF4-FFF2-40B4-BE49-F238E27FC236}">
                <a16:creationId xmlns:a16="http://schemas.microsoft.com/office/drawing/2014/main" id="{18E47ED6-D5D6-5DC3-2FA0-AF3D688FBB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347562">
            <a:off x="6013301" y="5453803"/>
            <a:ext cx="6209010" cy="42323"/>
          </a:xfrm>
          <a:prstGeom prst="line">
            <a:avLst/>
          </a:prstGeom>
          <a:ln w="38100" cap="flat">
            <a:solidFill>
              <a:srgbClr val="5ED49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052C16CB-1FE0-6F8D-2C1B-74D787F2E6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9B97F3CF-7CAE-695B-78BE-D54AE0F035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01D4F3F-7F64-D67F-B464-0737172A5E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205B20-CD60-FF2E-BEBC-3DFA3A8AE9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333" y="2393846"/>
            <a:ext cx="8153400" cy="640715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28652-7876-FFD9-A00E-3C4E89E75681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62BB5A-40F1-CA35-5A72-A02BA8E2984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FF73CF-205D-9D41-EDC4-5E25D7FC6E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8D4216-C3EE-3B37-D095-08DBBA5A4CF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D8D6288-81AE-24F2-31B5-88E6F815582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B1816731-7DFB-40DE-872D-925D809D8EE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DFAA465-4D50-FD91-4684-C120DF3B12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70AC5-860F-0A1C-F6DA-08482C720797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A954D1-B6F9-B2A8-4D77-2F1EF7DD81C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D30F70-EAEF-27A0-973B-8A4E9DB0BC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C1748D-00FF-CFC5-DE43-1A1131A34A8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2689844C-8FD6-148D-7851-E75D3DA72F2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233B67F-7D72-8C69-5DF3-25D28F4D6C3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98196297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105ADA2B-37CA-9AD2-12D6-07CB989549E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812E5B-E9F3-F060-B492-50B60C65A9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10D81E1-59F5-6568-8158-08C854351143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81245" y="2582486"/>
            <a:ext cx="15773400" cy="7112000"/>
          </a:xfrm>
          <a:prstGeom prst="rect">
            <a:avLst/>
          </a:prstGeom>
        </p:spPr>
        <p:txBody>
          <a:bodyPr/>
          <a:lstStyle/>
          <a:p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936BD-BB51-6493-9DCE-BD5522703A2A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30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022369-2948-DCCA-C22D-9EAF43F6699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37D891-E71C-454D-5598-DDEB055219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5E5812A-5EB4-CC54-13F5-2ED8FDF24F4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2349AF63-45C1-5D4F-8F61-F8875598145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FB085AF-EDDB-4891-7609-5EBB389BB9D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0177342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3610E8FE-E195-2212-93C5-4FD76A38772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04A160-1E41-DFB1-E240-D171E9F295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564" y="501843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A9208-1404-79D8-D441-7209D1482E42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08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366948-5242-3FB3-910E-A06005A9FD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57942A-AEAF-20CF-EDBE-BE01656DEA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F49B5D-E9EE-CD89-AA14-3B7117A5007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5D83B3BA-AA62-C32B-F7DD-FF84B9EEA4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F07DF7-A6CD-768D-2C52-70C060C2575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86330187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6D00F0E3-3EFD-E78F-A265-934C1401ED0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9C1CE44-DB30-00AE-B772-682C9B5C99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4162D-5870-EA70-F181-EC6658A07E25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30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55FCCDA-7A7E-012E-B0B3-E1E2AF291ED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0241D3-B1CF-F3E6-C2EE-8393ED3A80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7AA4FB-798F-7FDD-7390-0A249682F8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92110862-0870-4EC6-6B6C-6D2D895F861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A513334-51B4-3416-DBCA-8C10C54F391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85382240"/>
              </p:ext>
            </p:extLst>
          </p:nvPr>
        </p:nvGraphicFramePr>
        <p:xfrm>
          <a:off x="3048000" y="1920622"/>
          <a:ext cx="12192000" cy="728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0F9BA2CA-3056-31C9-EBFA-B70C026C654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C723E69-B24F-E924-6053-A5EEC8D1CF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AB8DE-20CA-D0A2-7B0E-592D0C70EC8E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7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93C6AE34-FF56-9E6C-E05A-4A3198348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4" name="Group 8">
            <a:extLst>
              <a:ext uri="{FF2B5EF4-FFF2-40B4-BE49-F238E27FC236}">
                <a16:creationId xmlns:a16="http://schemas.microsoft.com/office/drawing/2014/main" id="{DC53A112-2CC7-BCCC-4741-6DA8E00A92B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6720902"/>
            <a:chOff x="0" y="0"/>
            <a:chExt cx="4816593" cy="1588277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C91EFC97-99C9-73FB-B40F-95B294248C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588277"/>
            </a:xfrm>
            <a:custGeom>
              <a:avLst/>
              <a:gdLst/>
              <a:ahLst/>
              <a:cxnLst/>
              <a:rect l="l" t="t" r="r" b="b"/>
              <a:pathLst>
                <a:path w="4816592" h="1588277">
                  <a:moveTo>
                    <a:pt x="0" y="0"/>
                  </a:moveTo>
                  <a:lnTo>
                    <a:pt x="4816592" y="0"/>
                  </a:lnTo>
                  <a:lnTo>
                    <a:pt x="4816592" y="1588277"/>
                  </a:lnTo>
                  <a:lnTo>
                    <a:pt x="0" y="1588277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F3F0BB86-1E2D-D146-736F-32712280A8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3">
            <a:extLst>
              <a:ext uri="{FF2B5EF4-FFF2-40B4-BE49-F238E27FC236}">
                <a16:creationId xmlns:a16="http://schemas.microsoft.com/office/drawing/2014/main" id="{C9FC6715-CFA6-A7BC-ED6C-1E91B708423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" y="-2443085"/>
            <a:ext cx="18288000" cy="9494520"/>
          </a:xfrm>
          <a:prstGeom prst="rect">
            <a:avLst/>
          </a:prstGeom>
        </p:spPr>
      </p:pic>
      <p:grpSp>
        <p:nvGrpSpPr>
          <p:cNvPr id="21" name="Group 4">
            <a:extLst>
              <a:ext uri="{FF2B5EF4-FFF2-40B4-BE49-F238E27FC236}">
                <a16:creationId xmlns:a16="http://schemas.microsoft.com/office/drawing/2014/main" id="{6F330447-934B-FFD4-8043-363B55BD596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6030490"/>
            <a:ext cx="18288000" cy="4256510"/>
            <a:chOff x="0" y="0"/>
            <a:chExt cx="4816593" cy="112105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E01BDA-A324-27BC-0D04-E9FFA8DFEC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121056"/>
            </a:xfrm>
            <a:custGeom>
              <a:avLst/>
              <a:gdLst/>
              <a:ahLst/>
              <a:cxnLst/>
              <a:rect l="l" t="t" r="r" b="b"/>
              <a:pathLst>
                <a:path w="4816592" h="1121056">
                  <a:moveTo>
                    <a:pt x="0" y="0"/>
                  </a:moveTo>
                  <a:lnTo>
                    <a:pt x="4816592" y="0"/>
                  </a:lnTo>
                  <a:lnTo>
                    <a:pt x="4816592" y="1121056"/>
                  </a:lnTo>
                  <a:lnTo>
                    <a:pt x="0" y="1121056"/>
                  </a:lnTo>
                  <a:close/>
                </a:path>
              </a:pathLst>
            </a:custGeom>
            <a:solidFill>
              <a:srgbClr val="0B6577"/>
            </a:solidFill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17B0D7C0-DAAE-8E69-1813-1F01003058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11">
            <a:extLst>
              <a:ext uri="{FF2B5EF4-FFF2-40B4-BE49-F238E27FC236}">
                <a16:creationId xmlns:a16="http://schemas.microsoft.com/office/drawing/2014/main" id="{BB2043C6-3662-2984-E6EE-9C8DEED93F8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8392364" y="2671001"/>
            <a:ext cx="751636" cy="751636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77264EA7-2FC5-E90E-7E85-03F7834F7BC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9428300" y="2671001"/>
            <a:ext cx="751636" cy="751636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791EB1CF-9E76-1340-BED5-6B4E97916B6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9"/>
          <a:srcRect/>
          <a:stretch>
            <a:fillRect/>
          </a:stretch>
        </p:blipFill>
        <p:spPr>
          <a:xfrm>
            <a:off x="7064560" y="0"/>
            <a:ext cx="4158880" cy="2830529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FA6DC3F5-4285-27EA-4094-FD2698CA0EC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3314" y="438785"/>
            <a:ext cx="25432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82BD"/>
                </a:solidFill>
                <a:latin typeface="Roboto"/>
              </a:rPr>
              <a:t>#BestCostEU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6352DFD-8B70-2FAA-544D-A14D76165B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18174" y="9681664"/>
            <a:ext cx="11763375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Roboto"/>
              </a:rPr>
              <a:t>BEST-COST is funded by the European Union’s Horizon Europe </a:t>
            </a:r>
            <a:r>
              <a:rPr lang="en-US" sz="1799" err="1">
                <a:solidFill>
                  <a:srgbClr val="FFFFFF"/>
                </a:solidFill>
                <a:latin typeface="Roboto"/>
              </a:rPr>
              <a:t>programme</a:t>
            </a:r>
            <a:r>
              <a:rPr lang="en-US" sz="1799">
                <a:solidFill>
                  <a:srgbClr val="FFFFFF"/>
                </a:solidFill>
                <a:latin typeface="Roboto"/>
              </a:rPr>
              <a:t> under Grant Agreement No.101095408.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C8FCD119-03FC-1C75-B957-4F7C111F024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106739" y="4327481"/>
            <a:ext cx="8298656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000">
                <a:solidFill>
                  <a:srgbClr val="0B6577"/>
                </a:solidFill>
                <a:latin typeface="Roboto Bold"/>
              </a:rPr>
              <a:t>www.best-cost.eu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56824498-5666-725F-689F-8E3A45B02A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497663" y="3443561"/>
            <a:ext cx="3475137" cy="702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B6577"/>
                </a:solidFill>
                <a:latin typeface="Roboto"/>
              </a:rPr>
              <a:t>@BestCostEU</a:t>
            </a:r>
          </a:p>
        </p:txBody>
      </p:sp>
      <p:pic>
        <p:nvPicPr>
          <p:cNvPr id="33" name="Picture 32" descr="A picture containing qr code&#10;&#10;Description automatically generated">
            <a:extLst>
              <a:ext uri="{FF2B5EF4-FFF2-40B4-BE49-F238E27FC236}">
                <a16:creationId xmlns:a16="http://schemas.microsoft.com/office/drawing/2014/main" id="{6EE09679-CA76-569C-062E-F3E1D57C8C5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9" y="9104925"/>
            <a:ext cx="1102996" cy="111754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A0F1F0-4EBA-5A4D-CE94-EAE97832E2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1698" y="6731057"/>
            <a:ext cx="6324600" cy="7166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/>
              <a:t>Presenter Name, Title/Org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29D1CF6-B35B-5D98-E783-9505FABFC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81698" y="7841169"/>
            <a:ext cx="6324600" cy="7166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1">
                <a:solidFill>
                  <a:schemeClr val="bg1"/>
                </a:solidFill>
              </a:defRPr>
            </a:lvl1pPr>
          </a:lstStyle>
          <a:p>
            <a:pPr algn="ctr">
              <a:lnSpc>
                <a:spcPts val="5880"/>
              </a:lnSpc>
            </a:pPr>
            <a:r>
              <a:rPr lang="en-US" sz="4000">
                <a:solidFill>
                  <a:srgbClr val="FFFFFF"/>
                </a:solidFill>
                <a:latin typeface="Roboto Bold Italics"/>
              </a:rPr>
              <a:t>presenter@email.org</a:t>
            </a:r>
          </a:p>
        </p:txBody>
      </p:sp>
    </p:spTree>
    <p:extLst>
      <p:ext uri="{BB962C8B-B14F-4D97-AF65-F5344CB8AC3E}">
        <p14:creationId xmlns:p14="http://schemas.microsoft.com/office/powerpoint/2010/main" val="197575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11516-8FFD-B918-BECB-BE79C9E272E7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4B91E5A4-47AF-B3D7-EC3A-9F8D30A2E2C8}"/>
              </a:ext>
            </a:extLst>
          </p:cNvPr>
          <p:cNvGrpSpPr/>
          <p:nvPr userDrawn="1"/>
        </p:nvGrpSpPr>
        <p:grpSpPr>
          <a:xfrm>
            <a:off x="0" y="-180826"/>
            <a:ext cx="18287996" cy="3266927"/>
            <a:chOff x="0" y="-47625"/>
            <a:chExt cx="4816592" cy="860425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BB0B42A-2F39-D137-97A9-4F37DC80FC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97B91410-FA4D-58D7-9459-1103EE213A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EEE117A6-C92D-DA45-ACFE-31AFA56E0A41}"/>
              </a:ext>
            </a:extLst>
          </p:cNvPr>
          <p:cNvPicPr/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84EEF82F-7D87-8322-542C-BF42FDDF05B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914AC0-6D26-E416-9182-8E939F9440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5600" y="513080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BE" dirty="0"/>
              <a:t>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479ADB-5697-CE8B-6FA5-B1C705ABA3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038" y="2019300"/>
            <a:ext cx="17068800" cy="67056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About BEST-COST</a:t>
            </a:r>
          </a:p>
          <a:p>
            <a:pPr lvl="0"/>
            <a:r>
              <a:rPr lang="en-GB" dirty="0"/>
              <a:t>About [Partner]</a:t>
            </a:r>
          </a:p>
          <a:p>
            <a:pPr lvl="0"/>
            <a:r>
              <a:rPr lang="en-GB" dirty="0"/>
              <a:t>Heading 1</a:t>
            </a:r>
          </a:p>
          <a:p>
            <a:pPr lvl="0"/>
            <a:r>
              <a:rPr lang="en-GB" dirty="0"/>
              <a:t>Heading 2</a:t>
            </a:r>
          </a:p>
          <a:p>
            <a:pPr lvl="0"/>
            <a:r>
              <a:rPr lang="en-GB" dirty="0"/>
              <a:t>Heading 3</a:t>
            </a:r>
          </a:p>
          <a:p>
            <a:pPr lvl="0"/>
            <a:r>
              <a:rPr lang="en-GB" dirty="0"/>
              <a:t>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9C3E7-EC12-4340-0CB5-C5AE859549F1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A3EE4FB5-EF28-B784-296D-6332D1C55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027122E-D02F-8C03-8D74-460B293A8680}"/>
              </a:ext>
            </a:extLst>
          </p:cNvPr>
          <p:cNvPicPr/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" y="-2443085"/>
            <a:ext cx="18288000" cy="9494520"/>
          </a:xfrm>
          <a:prstGeom prst="rect">
            <a:avLst/>
          </a:prstGeom>
        </p:spPr>
      </p:pic>
      <p:grpSp>
        <p:nvGrpSpPr>
          <p:cNvPr id="17" name="Group 4">
            <a:extLst>
              <a:ext uri="{FF2B5EF4-FFF2-40B4-BE49-F238E27FC236}">
                <a16:creationId xmlns:a16="http://schemas.microsoft.com/office/drawing/2014/main" id="{F84D8631-2B09-7B88-6282-2F95243471C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6720902"/>
            <a:ext cx="18288000" cy="3566098"/>
            <a:chOff x="0" y="0"/>
            <a:chExt cx="4816593" cy="939219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323A21A-01EF-8700-6C59-FB1285E287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939219"/>
            </a:xfrm>
            <a:custGeom>
              <a:avLst/>
              <a:gdLst/>
              <a:ahLst/>
              <a:cxnLst/>
              <a:rect l="l" t="t" r="r" b="b"/>
              <a:pathLst>
                <a:path w="4816592" h="939219">
                  <a:moveTo>
                    <a:pt x="0" y="0"/>
                  </a:moveTo>
                  <a:lnTo>
                    <a:pt x="4816592" y="0"/>
                  </a:lnTo>
                  <a:lnTo>
                    <a:pt x="4816592" y="939219"/>
                  </a:lnTo>
                  <a:lnTo>
                    <a:pt x="0" y="939219"/>
                  </a:lnTo>
                  <a:close/>
                </a:path>
              </a:pathLst>
            </a:custGeom>
            <a:solidFill>
              <a:srgbClr val="0B6577"/>
            </a:solidFill>
          </p:spPr>
          <p:txBody>
            <a:bodyPr/>
            <a:lstStyle/>
            <a:p>
              <a:endParaRPr lang="en-BE"/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F8DBC4B2-F2DF-CDFF-ED7C-D0AB0CDFDD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600"/>
            </a:p>
          </p:txBody>
        </p:sp>
      </p:grpSp>
      <p:grpSp>
        <p:nvGrpSpPr>
          <p:cNvPr id="20" name="Group 8">
            <a:extLst>
              <a:ext uri="{FF2B5EF4-FFF2-40B4-BE49-F238E27FC236}">
                <a16:creationId xmlns:a16="http://schemas.microsoft.com/office/drawing/2014/main" id="{45957985-23C8-026A-6B1F-2E02E4EA920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6720902"/>
            <a:chOff x="0" y="0"/>
            <a:chExt cx="4816593" cy="1588277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BE70A6A-EBA7-0675-2249-CDDDD6BAC8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1588277"/>
            </a:xfrm>
            <a:custGeom>
              <a:avLst/>
              <a:gdLst/>
              <a:ahLst/>
              <a:cxnLst/>
              <a:rect l="l" t="t" r="r" b="b"/>
              <a:pathLst>
                <a:path w="4816592" h="1588277">
                  <a:moveTo>
                    <a:pt x="0" y="0"/>
                  </a:moveTo>
                  <a:lnTo>
                    <a:pt x="4816592" y="0"/>
                  </a:lnTo>
                  <a:lnTo>
                    <a:pt x="4816592" y="1588277"/>
                  </a:lnTo>
                  <a:lnTo>
                    <a:pt x="0" y="1588277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88314086-8BD3-26E0-EF01-40C8F241142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4" name="Picture 23" descr="Text, logo&#10;&#10;Description automatically generated">
            <a:extLst>
              <a:ext uri="{FF2B5EF4-FFF2-40B4-BE49-F238E27FC236}">
                <a16:creationId xmlns:a16="http://schemas.microsoft.com/office/drawing/2014/main" id="{22BFD394-DC00-5B0D-12F5-2656A721C3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"/>
            <a:ext cx="2133600" cy="13657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D70E8-E239-6501-E32E-1A8B7EB7B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77600" y="7810500"/>
            <a:ext cx="6781800" cy="990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/>
              <a:t>Heading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EST-C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78579F-71EB-E60E-FBDF-6E97D5C76A3A}"/>
              </a:ext>
            </a:extLst>
          </p:cNvPr>
          <p:cNvGrpSpPr>
            <a:grpSpLocks/>
          </p:cNvGrpSpPr>
          <p:nvPr userDrawn="1"/>
        </p:nvGrpSpPr>
        <p:grpSpPr>
          <a:xfrm>
            <a:off x="0" y="0"/>
            <a:ext cx="18288000" cy="1790700"/>
            <a:chOff x="0" y="0"/>
            <a:chExt cx="2408296" cy="270933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2B4D01D-8072-08DD-7112-678DBB98B2F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09B3E7-160C-7344-B69C-10C7E326CD3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F12550E4-D421-1845-AA2A-FB4BA295F6F1}"/>
              </a:ext>
            </a:extLst>
          </p:cNvPr>
          <p:cNvSpPr txBox="1">
            <a:spLocks/>
          </p:cNvSpPr>
          <p:nvPr userDrawn="1"/>
        </p:nvSpPr>
        <p:spPr>
          <a:xfrm>
            <a:off x="2433995" y="305247"/>
            <a:ext cx="7633097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dirty="0">
                <a:solidFill>
                  <a:srgbClr val="FFFFFF"/>
                </a:solidFill>
                <a:latin typeface="Roboto Bold"/>
              </a:rPr>
              <a:t>About BEST-COST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2373E63-FAE2-71CF-9050-AEEB0F2E4F8C}"/>
              </a:ext>
            </a:extLst>
          </p:cNvPr>
          <p:cNvSpPr txBox="1"/>
          <p:nvPr userDrawn="1"/>
        </p:nvSpPr>
        <p:spPr>
          <a:xfrm>
            <a:off x="1181100" y="5551295"/>
            <a:ext cx="15925800" cy="4446730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BEST-COST is a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year EU-funded research project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aiming to improve methodologies for understanding the socioeconomic cost of environmental stressors</a:t>
            </a:r>
            <a:endParaRPr lang="en-BE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BEST-COST will develop a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novel methodological framework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quantify the burden, cost and social and health inequalities caused by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air and noise pollution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BE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brings together a consortium of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 partners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Europe and the USA, and is led by </a:t>
            </a:r>
            <a:r>
              <a:rPr lang="en-US" sz="22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Sciensano</a:t>
            </a:r>
            <a:endParaRPr lang="en-BE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59459" lvl="1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results aim to contribute to </a:t>
            </a:r>
            <a:r>
              <a:rPr lang="en-US" sz="22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improved policies and practices </a:t>
            </a:r>
            <a:r>
              <a:rPr lang="en-US" sz="2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 reduce the burden of disease, and to living and working environments that are more health-promoting, equitable and sustainable at the European, national and local level. </a:t>
            </a:r>
          </a:p>
          <a:p>
            <a:pPr marL="457200" indent="-457200" algn="just">
              <a:lnSpc>
                <a:spcPts val="3919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6D0D328B-348C-8002-F14C-4038BEE3CC9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8724550"/>
            <a:ext cx="2133600" cy="1365750"/>
          </a:xfrm>
          <a:prstGeom prst="rect">
            <a:avLst/>
          </a:prstGeom>
        </p:spPr>
      </p:pic>
      <p:pic>
        <p:nvPicPr>
          <p:cNvPr id="15" name="Picture 1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0F509C1-847C-7364-DD76-D841342E20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6" b="17407"/>
          <a:stretch/>
        </p:blipFill>
        <p:spPr>
          <a:xfrm>
            <a:off x="4229100" y="1949954"/>
            <a:ext cx="9829800" cy="34404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CEBCBF40-5AF3-D679-150F-95EA7F5AFE90}"/>
              </a:ext>
            </a:extLst>
          </p:cNvPr>
          <p:cNvPicPr/>
          <p:nvPr userDrawn="1"/>
        </p:nvPicPr>
        <p:blipFill>
          <a:blip r:embed="rId4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B85A0-4F09-5F99-84DF-AE9B7C20C34B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CB433143-0D7B-9D78-EE4E-B50F5043992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9846EFF-0A1C-74D9-9592-C5979B788E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FA8FA54-F3C0-B6A0-978F-CC3706E931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61E62B95-D399-F295-44A1-59BE87987A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85000"/>
          </a:blip>
          <a:srcRect l="7066" t="22530" r="5746" b="20840"/>
          <a:stretch>
            <a:fillRect/>
          </a:stretch>
        </p:blipFill>
        <p:spPr>
          <a:xfrm>
            <a:off x="10692049" y="2035654"/>
            <a:ext cx="6116593" cy="3892377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34CF5FF0-F1B9-3939-5EEF-83550C9A98F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933796" y="5490971"/>
            <a:ext cx="7633097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dirty="0">
                <a:solidFill>
                  <a:srgbClr val="FFFFFF"/>
                </a:solidFill>
                <a:latin typeface="Roboto Bold"/>
              </a:rPr>
              <a:t>BEST-COST</a:t>
            </a:r>
            <a:r>
              <a:rPr lang="en-BE" sz="6000" dirty="0">
                <a:solidFill>
                  <a:srgbClr val="FFFFFF"/>
                </a:solidFill>
                <a:latin typeface="Roboto Bold"/>
              </a:rPr>
              <a:t> Partners</a:t>
            </a:r>
            <a:endParaRPr lang="en-US" sz="6000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85766FAD-8A0B-F3C4-1BC4-FB6721F3AE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28600" y="9486900"/>
            <a:ext cx="25432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282BD"/>
                </a:solidFill>
                <a:latin typeface="Roboto"/>
              </a:rPr>
              <a:t>#BestCostEU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1D01102-3F65-1F06-B60E-7F66F58110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3" y="1206238"/>
            <a:ext cx="7620016" cy="7874524"/>
          </a:xfrm>
          <a:prstGeom prst="rect">
            <a:avLst/>
          </a:prstGeom>
        </p:spPr>
      </p:pic>
      <p:pic>
        <p:nvPicPr>
          <p:cNvPr id="17" name="Picture 16" descr="A picture containing qr code&#10;&#10;Description automatically generated">
            <a:extLst>
              <a:ext uri="{FF2B5EF4-FFF2-40B4-BE49-F238E27FC236}">
                <a16:creationId xmlns:a16="http://schemas.microsoft.com/office/drawing/2014/main" id="{820CC28E-AF49-FA41-463D-6503EBB85FD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53" y="8997374"/>
            <a:ext cx="1102996" cy="1117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AC9E8A-28FB-66BC-4B69-47A9AA774B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201400" y="9320320"/>
            <a:ext cx="7633097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FFFFFF"/>
                </a:solidFill>
                <a:latin typeface="Roboto"/>
              </a:rPr>
              <a:t>BEST-COST is funded by the European Union’s Horizon Europe </a:t>
            </a:r>
            <a:r>
              <a:rPr lang="en-US" sz="1799" dirty="0" err="1">
                <a:solidFill>
                  <a:srgbClr val="FFFFFF"/>
                </a:solidFill>
                <a:latin typeface="Roboto"/>
              </a:rPr>
              <a:t>programme</a:t>
            </a:r>
            <a:r>
              <a:rPr lang="en-US" sz="1799" dirty="0">
                <a:solidFill>
                  <a:srgbClr val="FFFFFF"/>
                </a:solidFill>
                <a:latin typeface="Roboto"/>
              </a:rPr>
              <a:t> under Grant Agreement No.101095408.</a:t>
            </a:r>
          </a:p>
          <a:p>
            <a:endParaRPr lang="en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31455CC-1321-F0DD-CE9B-A0467214170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FFB117D-6482-BAAC-4BBA-D85DB4926E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CAE3D07-3054-A93D-C143-9BB999AB659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669FCC21-E040-0DCF-EC51-EEC86B875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rcRect l="7066" t="22530" r="5746" b="20840"/>
          <a:stretch>
            <a:fillRect/>
          </a:stretch>
        </p:blipFill>
        <p:spPr>
          <a:xfrm>
            <a:off x="1513703" y="2591831"/>
            <a:ext cx="6116593" cy="3892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DEC830-61C8-C91D-EF10-DBE9A08E5CE7}"/>
              </a:ext>
            </a:extLst>
          </p:cNvPr>
          <p:cNvSpPr txBox="1"/>
          <p:nvPr userDrawn="1"/>
        </p:nvSpPr>
        <p:spPr>
          <a:xfrm>
            <a:off x="1752600" y="3238500"/>
            <a:ext cx="1905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BE" dirty="0"/>
              <a:t>Replace cloud with org logo</a:t>
            </a:r>
          </a:p>
        </p:txBody>
      </p:sp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48AA4FC6-681A-28B5-519F-AD944EE0447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22E3DF7-830A-7C65-FCBE-AC07260417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899" y="6101480"/>
            <a:ext cx="54102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About [Partner]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CC5CB7-BD03-BF2E-E66D-CA7D4A0458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0" y="1066800"/>
            <a:ext cx="8224838" cy="81534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Ex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 qui error </a:t>
            </a:r>
            <a:r>
              <a:rPr lang="en-US" dirty="0" err="1"/>
              <a:t>galisum</a:t>
            </a:r>
            <a:r>
              <a:rPr lang="en-US" dirty="0"/>
              <a:t> non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sed autem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necessitatibus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 illum.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C4B00-9336-0CD2-41E0-AF31FCF42427}"/>
              </a:ext>
            </a:extLst>
          </p:cNvPr>
          <p:cNvSpPr txBox="1"/>
          <p:nvPr userDrawn="1"/>
        </p:nvSpPr>
        <p:spPr>
          <a:xfrm>
            <a:off x="17749838" y="99056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D78DBFD2-1959-31E0-3A2F-CF36D9C47E7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0F5CB05-CB88-F412-CDCA-90992686A4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95B9961-C6E9-2895-3F5C-C233B0B731C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783089F0-564A-07F3-0F15-3CC62C843C4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5B54E0CE-2AAC-160C-A415-43D7CCB8C75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DA9AB-7A34-3438-6B6F-941B299D5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606A9-BA6D-3FCD-0E4A-87AE67D0C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2019300"/>
            <a:ext cx="1721643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 Ex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 qui error </a:t>
            </a:r>
            <a:r>
              <a:rPr lang="en-US" dirty="0" err="1"/>
              <a:t>galisum</a:t>
            </a:r>
            <a:r>
              <a:rPr lang="en-US" dirty="0"/>
              <a:t> non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sed autem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necessitatibus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 illum.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Sit </a:t>
            </a:r>
            <a:r>
              <a:rPr lang="en-US" dirty="0" err="1"/>
              <a:t>internos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id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dolorum</a:t>
            </a:r>
            <a:r>
              <a:rPr lang="en-US" dirty="0"/>
              <a:t> in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molestiae</a:t>
            </a:r>
            <a:r>
              <a:rPr lang="en-US" dirty="0"/>
              <a:t> non </a:t>
            </a:r>
            <a:r>
              <a:rPr lang="en-US" dirty="0" err="1"/>
              <a:t>laudantium</a:t>
            </a:r>
            <a:r>
              <a:rPr lang="en-US" dirty="0"/>
              <a:t>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doloribus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et </a:t>
            </a:r>
            <a:r>
              <a:rPr lang="en-US" dirty="0" err="1"/>
              <a:t>officiis</a:t>
            </a:r>
            <a:r>
              <a:rPr lang="en-US" dirty="0"/>
              <a:t> </a:t>
            </a:r>
            <a:r>
              <a:rPr lang="en-US" dirty="0" err="1"/>
              <a:t>internos</a:t>
            </a:r>
            <a:r>
              <a:rPr lang="en-US" dirty="0"/>
              <a:t>. Sed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ad </a:t>
            </a:r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eveniet</a:t>
            </a:r>
            <a:r>
              <a:rPr lang="en-US" dirty="0"/>
              <a:t> At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Qui labore </a:t>
            </a:r>
            <a:r>
              <a:rPr lang="en-US" dirty="0" err="1"/>
              <a:t>cupiditate</a:t>
            </a:r>
            <a:r>
              <a:rPr lang="en-US" dirty="0"/>
              <a:t> et </a:t>
            </a:r>
            <a:r>
              <a:rPr lang="en-US" dirty="0" err="1"/>
              <a:t>similique</a:t>
            </a:r>
            <a:r>
              <a:rPr lang="en-US" dirty="0"/>
              <a:t> </a:t>
            </a:r>
            <a:r>
              <a:rPr lang="en-US" dirty="0" err="1"/>
              <a:t>sapiente</a:t>
            </a:r>
            <a:r>
              <a:rPr lang="en-US" dirty="0"/>
              <a:t> id </a:t>
            </a:r>
            <a:r>
              <a:rPr lang="en-US" dirty="0" err="1"/>
              <a:t>similique</a:t>
            </a:r>
            <a:r>
              <a:rPr lang="en-US" dirty="0"/>
              <a:t> </a:t>
            </a:r>
            <a:r>
              <a:rPr lang="en-US" dirty="0" err="1"/>
              <a:t>architecto</a:t>
            </a:r>
            <a:r>
              <a:rPr lang="en-US" dirty="0"/>
              <a:t> qui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quo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 Sit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sit </a:t>
            </a:r>
            <a:r>
              <a:rPr lang="en-US" dirty="0" err="1"/>
              <a:t>asperiores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repellendus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sed error </a:t>
            </a:r>
            <a:r>
              <a:rPr lang="en-US" dirty="0" err="1"/>
              <a:t>facere</a:t>
            </a:r>
            <a:r>
              <a:rPr lang="en-US" dirty="0"/>
              <a:t> vel provident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blanditiis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C5B6E-E61A-8456-7232-421231A32785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and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74596CF8-548C-EC2D-215D-170439F06F5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D62A0C2-04EF-5A4C-8CB7-35079E8923E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6F4413B8-50EA-4FE1-7A4A-0EAE2A0D38A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0" name="Picture 6">
            <a:extLst>
              <a:ext uri="{FF2B5EF4-FFF2-40B4-BE49-F238E27FC236}">
                <a16:creationId xmlns:a16="http://schemas.microsoft.com/office/drawing/2014/main" id="{65CE8D4F-39A7-FE3C-258E-8AA7EEF9CBC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884441F6-062D-802F-2983-AA2AE46C06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19F0094-9764-2555-36DE-E164505F2F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40F385-6D4B-80BF-1BD1-BA5C0C8D58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88" y="4381500"/>
            <a:ext cx="6208712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3DBB515-3B09-E8E7-5A22-497913C117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488" y="2095500"/>
            <a:ext cx="15271750" cy="210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59A5607E-4667-F58F-EEFA-400C9867E7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488" y="5240926"/>
            <a:ext cx="15271750" cy="210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5FD2AF5E-B79E-B64F-8211-BD81DE482E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488" y="7587840"/>
            <a:ext cx="15271750" cy="210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 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 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E68D4-DDA0-EA1B-6F0A-1A2216BC2484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BCF64BC0-43A6-680D-9733-A0CE4B2BAA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8288000" cy="1739797"/>
            <a:chOff x="0" y="0"/>
            <a:chExt cx="4816593" cy="458218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40AA759-5C42-B92E-485F-CF1755286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816592" cy="458218"/>
            </a:xfrm>
            <a:custGeom>
              <a:avLst/>
              <a:gdLst/>
              <a:ahLst/>
              <a:cxnLst/>
              <a:rect l="l" t="t" r="r" b="b"/>
              <a:pathLst>
                <a:path w="4816592" h="458218">
                  <a:moveTo>
                    <a:pt x="0" y="0"/>
                  </a:moveTo>
                  <a:lnTo>
                    <a:pt x="4816592" y="0"/>
                  </a:lnTo>
                  <a:lnTo>
                    <a:pt x="4816592" y="458218"/>
                  </a:lnTo>
                  <a:lnTo>
                    <a:pt x="0" y="458218"/>
                  </a:lnTo>
                  <a:close/>
                </a:path>
              </a:pathLst>
            </a:custGeom>
            <a:solidFill>
              <a:srgbClr val="0B6577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6A72B40A-67EB-1DF4-4F18-4CB04B7F977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D00E7EFD-5647-E945-C942-6BC55300DDD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15533" t="33298" r="13216" b="25017"/>
          <a:stretch>
            <a:fillRect/>
          </a:stretch>
        </p:blipFill>
        <p:spPr>
          <a:xfrm>
            <a:off x="681245" y="221333"/>
            <a:ext cx="2214355" cy="1269204"/>
          </a:xfrm>
          <a:prstGeom prst="rect">
            <a:avLst/>
          </a:prstGeom>
        </p:spPr>
      </p:pic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F2ECE93C-AAEB-8A11-4C94-E8370E2308E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70" y="8724550"/>
            <a:ext cx="2133600" cy="13657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9900FA-F8B6-4AB5-C01F-7ADE73267B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462708"/>
            <a:ext cx="5410200" cy="896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C08587-ECCF-B35F-1092-A102C0FAB5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038" y="2247900"/>
            <a:ext cx="17068800" cy="64770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 Est </a:t>
            </a:r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impedit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sit beatae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et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expedita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nesciunt</a:t>
            </a:r>
            <a:r>
              <a:rPr lang="en-US" dirty="0"/>
              <a:t> minima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excepturi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dolor </a:t>
            </a:r>
            <a:r>
              <a:rPr lang="en-US" dirty="0" err="1"/>
              <a:t>sint</a:t>
            </a:r>
            <a:r>
              <a:rPr lang="en-US" dirty="0"/>
              <a:t> et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minima </a:t>
            </a:r>
            <a:r>
              <a:rPr lang="en-US" dirty="0" err="1"/>
              <a:t>unde</a:t>
            </a:r>
            <a:r>
              <a:rPr lang="en-US" dirty="0"/>
              <a:t> non </a:t>
            </a:r>
            <a:r>
              <a:rPr lang="en-US" dirty="0" err="1"/>
              <a:t>harum</a:t>
            </a:r>
            <a:r>
              <a:rPr lang="en-US" dirty="0"/>
              <a:t> alias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Ut </a:t>
            </a:r>
            <a:r>
              <a:rPr lang="en-US" dirty="0" err="1"/>
              <a:t>voluptates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vel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 nihil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Ab alias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quibusdam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ad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et libero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libero </a:t>
            </a:r>
            <a:r>
              <a:rPr lang="en-US" dirty="0" err="1"/>
              <a:t>velit</a:t>
            </a:r>
            <a:r>
              <a:rPr lang="en-US" dirty="0"/>
              <a:t> vel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Ex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 qui error </a:t>
            </a:r>
            <a:r>
              <a:rPr lang="en-US" dirty="0" err="1"/>
              <a:t>galisum</a:t>
            </a:r>
            <a:r>
              <a:rPr lang="en-US" dirty="0"/>
              <a:t> non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sed autem </a:t>
            </a:r>
            <a:r>
              <a:rPr lang="en-US" dirty="0" err="1"/>
              <a:t>earum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necessitatibus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 illum.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6DAAA-2037-2C3A-A581-30172A32663F}"/>
              </a:ext>
            </a:extLst>
          </p:cNvPr>
          <p:cNvSpPr txBox="1"/>
          <p:nvPr userDrawn="1"/>
        </p:nvSpPr>
        <p:spPr>
          <a:xfrm>
            <a:off x="148556" y="9881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03726F-86BA-413F-886D-C942A65D256A}" type="slidenum">
              <a:rPr lang="en-BE" smtClean="0">
                <a:solidFill>
                  <a:schemeClr val="tx2"/>
                </a:solidFill>
              </a:rPr>
              <a:t>‹#›</a:t>
            </a:fld>
            <a:endParaRPr lang="en-BE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55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FE2BA-13DE-9D9D-5A69-C218F1911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B5805-59AE-21FB-74EE-D0E0D77A79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91529" y="6405120"/>
            <a:ext cx="4304933" cy="714252"/>
          </a:xfrm>
        </p:spPr>
        <p:txBody>
          <a:bodyPr lIns="91440" tIns="45720" rIns="91440" bIns="45720" anchor="t"/>
          <a:lstStyle/>
          <a:p>
            <a:r>
              <a:rPr lang="de-CH" dirty="0"/>
              <a:t>WP4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B9DBA-2874-CEBF-19A8-9A11F9AA6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8209284"/>
            <a:ext cx="9144000" cy="449643"/>
          </a:xfrm>
        </p:spPr>
        <p:txBody>
          <a:bodyPr/>
          <a:lstStyle/>
          <a:p>
            <a:r>
              <a:rPr lang="de-CH" dirty="0" smtClean="0"/>
              <a:t>Axel Luyten (</a:t>
            </a:r>
            <a:r>
              <a:rPr lang="de-CH" dirty="0" err="1" smtClean="0"/>
              <a:t>presentation</a:t>
            </a:r>
            <a:r>
              <a:rPr lang="de-CH" dirty="0" smtClean="0"/>
              <a:t>) &amp; Alberto Castro (</a:t>
            </a:r>
            <a:r>
              <a:rPr lang="de-CH" dirty="0" err="1" smtClean="0"/>
              <a:t>minutes</a:t>
            </a:r>
            <a:r>
              <a:rPr lang="de-CH" dirty="0" smtClean="0"/>
              <a:t>)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3495D-61B2-313B-0833-F368F3BB34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8017" y="8834035"/>
            <a:ext cx="2551958" cy="462366"/>
          </a:xfrm>
        </p:spPr>
        <p:txBody>
          <a:bodyPr/>
          <a:lstStyle/>
          <a:p>
            <a:r>
              <a:rPr lang="de-CH" dirty="0" smtClean="0"/>
              <a:t>30 Jan 2024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103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16844963" cy="6705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ea typeface="Roboto"/>
                <a:cs typeface="Roboto"/>
              </a:rPr>
              <a:t>Next steps</a:t>
            </a:r>
            <a:r>
              <a:rPr lang="en-US" dirty="0" smtClean="0">
                <a:ea typeface="Roboto"/>
                <a:cs typeface="Roboto"/>
              </a:rPr>
              <a:t>: </a:t>
            </a:r>
          </a:p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Everyone adds at least one test until the next Nerd meeting (March 3</a:t>
            </a:r>
            <a:r>
              <a:rPr lang="en-US" baseline="30000" dirty="0" smtClean="0">
                <a:ea typeface="Roboto"/>
                <a:cs typeface="Roboto"/>
              </a:rPr>
              <a:t>rd</a:t>
            </a:r>
            <a:r>
              <a:rPr lang="en-US" dirty="0" smtClean="0">
                <a:ea typeface="Roboto"/>
                <a:cs typeface="Roboto"/>
              </a:rPr>
              <a:t> 2025) to …</a:t>
            </a:r>
          </a:p>
          <a:p>
            <a:r>
              <a:rPr lang="en-US" dirty="0" smtClean="0">
                <a:ea typeface="Roboto"/>
                <a:cs typeface="Roboto"/>
              </a:rPr>
              <a:t>… get familiar with the process</a:t>
            </a:r>
          </a:p>
          <a:p>
            <a:r>
              <a:rPr lang="en-US" dirty="0" smtClean="0">
                <a:ea typeface="Roboto"/>
                <a:cs typeface="Roboto"/>
              </a:rPr>
              <a:t>… be able to exchange experiences during the meeting</a:t>
            </a:r>
          </a:p>
          <a:p>
            <a:pPr marL="0" indent="0">
              <a:buNone/>
            </a:pPr>
            <a:endParaRPr lang="en-US" dirty="0" smtClean="0"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ea typeface="Roboto"/>
                <a:cs typeface="Roboto"/>
              </a:rPr>
              <a:t>Hard deadline:</a:t>
            </a:r>
            <a:r>
              <a:rPr lang="en-US" dirty="0" smtClean="0">
                <a:ea typeface="Roboto"/>
                <a:cs typeface="Roboto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ea typeface="Roboto"/>
                <a:cs typeface="Roboto"/>
              </a:rPr>
              <a:t>Cover core calculation pathways by the end of June, before the external workshop(s)</a:t>
            </a: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smtClean="0"/>
              <a:t>Happy </a:t>
            </a:r>
            <a:r>
              <a:rPr lang="de-CH" dirty="0" err="1" smtClean="0"/>
              <a:t>testing</a:t>
            </a:r>
            <a:r>
              <a:rPr lang="de-CH" dirty="0" smtClean="0"/>
              <a:t>! : 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33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15816-4B85-23DA-3F9B-85EC760AE4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BE">
                <a:ea typeface="Roboto"/>
                <a:cs typeface="Roboto"/>
              </a:rPr>
              <a:t>Agenda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49EDF-D83D-7340-AFAD-51E044FF2F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de-CH" sz="3600" dirty="0" err="1" smtClean="0"/>
              <a:t>Why</a:t>
            </a:r>
            <a:r>
              <a:rPr lang="de-CH" sz="3600" dirty="0" smtClean="0"/>
              <a:t> </a:t>
            </a:r>
            <a:r>
              <a:rPr lang="de-CH" sz="3600" dirty="0" err="1" smtClean="0"/>
              <a:t>we</a:t>
            </a:r>
            <a:r>
              <a:rPr lang="de-CH" sz="3600" dirty="0" smtClean="0"/>
              <a:t> </a:t>
            </a:r>
            <a:r>
              <a:rPr lang="de-CH" sz="3600" dirty="0" err="1" smtClean="0"/>
              <a:t>test</a:t>
            </a:r>
            <a:r>
              <a:rPr lang="de-CH" sz="3600" dirty="0" smtClean="0"/>
              <a:t>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CH" sz="3600" dirty="0" err="1"/>
              <a:t>What</a:t>
            </a:r>
            <a:r>
              <a:rPr lang="de-CH" sz="3600" dirty="0"/>
              <a:t> </a:t>
            </a:r>
            <a:r>
              <a:rPr lang="de-CH" sz="3600" dirty="0" err="1"/>
              <a:t>to</a:t>
            </a:r>
            <a:r>
              <a:rPr lang="de-CH" sz="3600" dirty="0"/>
              <a:t> </a:t>
            </a:r>
            <a:r>
              <a:rPr lang="de-CH" sz="3600" dirty="0" err="1" smtClean="0"/>
              <a:t>test</a:t>
            </a:r>
            <a:r>
              <a:rPr lang="de-CH" sz="3600" dirty="0" smtClean="0"/>
              <a:t>: </a:t>
            </a:r>
            <a:r>
              <a:rPr lang="de-CH" sz="3600" dirty="0" err="1" smtClean="0"/>
              <a:t>calculation</a:t>
            </a:r>
            <a:r>
              <a:rPr lang="de-CH" sz="3600" dirty="0" smtClean="0"/>
              <a:t> </a:t>
            </a:r>
            <a:r>
              <a:rPr lang="de-CH" sz="3600" dirty="0" err="1" smtClean="0"/>
              <a:t>pathways</a:t>
            </a:r>
            <a:endParaRPr lang="de-CH" sz="3600" dirty="0"/>
          </a:p>
          <a:p>
            <a:pPr marL="514350" indent="-514350">
              <a:buAutoNum type="arabicPeriod"/>
            </a:pPr>
            <a:r>
              <a:rPr lang="de-CH" sz="3600" dirty="0" err="1" smtClean="0"/>
              <a:t>How</a:t>
            </a:r>
            <a:r>
              <a:rPr lang="de-CH" sz="3600" dirty="0" smtClean="0"/>
              <a:t> </a:t>
            </a:r>
            <a:r>
              <a:rPr lang="de-CH" sz="3600" dirty="0" err="1" smtClean="0"/>
              <a:t>we</a:t>
            </a:r>
            <a:r>
              <a:rPr lang="de-CH" sz="3600" dirty="0" smtClean="0"/>
              <a:t> </a:t>
            </a:r>
            <a:r>
              <a:rPr lang="de-CH" sz="3600" dirty="0" err="1" smtClean="0"/>
              <a:t>test</a:t>
            </a:r>
            <a:r>
              <a:rPr lang="de-CH" sz="3600" dirty="0" smtClean="0"/>
              <a:t> </a:t>
            </a:r>
          </a:p>
          <a:p>
            <a:pPr marL="514350" indent="-514350">
              <a:buAutoNum type="arabicPeriod"/>
            </a:pPr>
            <a:r>
              <a:rPr lang="de-CH" sz="3600" dirty="0" smtClean="0"/>
              <a:t>DEMO </a:t>
            </a:r>
            <a:r>
              <a:rPr lang="de-CH" sz="3600" dirty="0" err="1" smtClean="0"/>
              <a:t>adding</a:t>
            </a:r>
            <a:r>
              <a:rPr lang="de-CH" sz="3600" dirty="0" smtClean="0"/>
              <a:t> a </a:t>
            </a:r>
            <a:r>
              <a:rPr lang="de-CH" sz="3600" dirty="0" err="1" smtClean="0"/>
              <a:t>test</a:t>
            </a:r>
            <a:endParaRPr lang="de-CH" sz="36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CH" sz="3600" dirty="0" err="1">
                <a:ea typeface="Roboto"/>
                <a:cs typeface="Roboto"/>
              </a:rPr>
              <a:t>Discussion</a:t>
            </a:r>
            <a:r>
              <a:rPr lang="de-CH" sz="3600" dirty="0">
                <a:ea typeface="Roboto"/>
                <a:cs typeface="Roboto"/>
              </a:rPr>
              <a:t>: Who </a:t>
            </a:r>
            <a:r>
              <a:rPr lang="de-CH" sz="3600" dirty="0" err="1">
                <a:ea typeface="Roboto"/>
                <a:cs typeface="Roboto"/>
              </a:rPr>
              <a:t>tests</a:t>
            </a:r>
            <a:r>
              <a:rPr lang="de-CH" sz="3600" dirty="0">
                <a:ea typeface="Roboto"/>
                <a:cs typeface="Roboto"/>
              </a:rPr>
              <a:t> </a:t>
            </a:r>
            <a:r>
              <a:rPr lang="de-CH" sz="3600" dirty="0" err="1">
                <a:ea typeface="Roboto"/>
                <a:cs typeface="Roboto"/>
              </a:rPr>
              <a:t>what</a:t>
            </a:r>
            <a:endParaRPr lang="de-CH" sz="3600" dirty="0">
              <a:ea typeface="Roboto"/>
              <a:cs typeface="Roboto"/>
            </a:endParaRPr>
          </a:p>
          <a:p>
            <a:pPr marL="514350" indent="-514350">
              <a:buAutoNum type="arabicPeriod"/>
            </a:pPr>
            <a:r>
              <a:rPr lang="de-CH" sz="3600" dirty="0" smtClean="0">
                <a:ea typeface="Roboto"/>
                <a:cs typeface="Roboto"/>
              </a:rPr>
              <a:t>Timeline</a:t>
            </a:r>
          </a:p>
          <a:p>
            <a:pPr marL="514350" indent="-514350">
              <a:buAutoNum type="arabicPeriod"/>
            </a:pPr>
            <a:endParaRPr lang="de-CH" sz="3600" dirty="0">
              <a:ea typeface="Roboto"/>
              <a:cs typeface="Roboto"/>
            </a:endParaRPr>
          </a:p>
          <a:p>
            <a:pPr marL="514350" indent="-514350">
              <a:buAutoNum type="arabicPeriod"/>
            </a:pPr>
            <a:endParaRPr lang="de-CH" sz="3600" dirty="0">
              <a:ea typeface="Roboto"/>
              <a:cs typeface="Roboto"/>
            </a:endParaRPr>
          </a:p>
          <a:p>
            <a:pPr>
              <a:buAutoNum type="arabicPeriod"/>
            </a:pPr>
            <a:endParaRPr lang="en-BE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435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 smtClean="0"/>
              <a:t>Why we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test to make sure that</a:t>
            </a:r>
          </a:p>
          <a:p>
            <a:r>
              <a:rPr lang="en-US" dirty="0"/>
              <a:t>t</a:t>
            </a:r>
            <a:r>
              <a:rPr lang="en-US" dirty="0" smtClean="0"/>
              <a:t>he functions work properly (no errors &amp; warning messages, output layout as expected, …)</a:t>
            </a:r>
          </a:p>
          <a:p>
            <a:r>
              <a:rPr lang="en-US" dirty="0"/>
              <a:t>t</a:t>
            </a:r>
            <a:r>
              <a:rPr lang="en-US" dirty="0" smtClean="0"/>
              <a:t>he calculation </a:t>
            </a:r>
            <a:r>
              <a:rPr lang="en-US" dirty="0"/>
              <a:t>results of the different pathways are correct</a:t>
            </a:r>
          </a:p>
        </p:txBody>
      </p:sp>
    </p:spTree>
    <p:extLst>
      <p:ext uri="{BB962C8B-B14F-4D97-AF65-F5344CB8AC3E}">
        <p14:creationId xmlns:p14="http://schemas.microsoft.com/office/powerpoint/2010/main" val="20451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 smtClean="0"/>
              <a:t>What we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8" y="2019300"/>
            <a:ext cx="12044362" cy="6705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All theoretically possible pathways                several thousand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 relevant pathways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 core pathways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5734050"/>
            <a:ext cx="5057775" cy="173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619500"/>
            <a:ext cx="6429375" cy="1381125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2725400" y="2019300"/>
            <a:ext cx="12044362" cy="6705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~ 700 (x 2 for compare() 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~ 160 (estimate)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32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4881563" cy="83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Before</a:t>
            </a:r>
            <a:r>
              <a:rPr lang="en-US" dirty="0" smtClean="0"/>
              <a:t>: R markdown with test cases, which was a “home-made” (short-term) solution: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Call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Compare results to </a:t>
            </a:r>
            <a:r>
              <a:rPr lang="en-US" b="1" dirty="0" smtClean="0"/>
              <a:t>comparison study</a:t>
            </a:r>
            <a:r>
              <a:rPr lang="en-US" dirty="0" smtClean="0"/>
              <a:t>/previous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Print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866900"/>
            <a:ext cx="9291918" cy="824657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43800" y="3162300"/>
            <a:ext cx="3581400" cy="3048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ounded Rectangle 6"/>
          <p:cNvSpPr/>
          <p:nvPr/>
        </p:nvSpPr>
        <p:spPr>
          <a:xfrm>
            <a:off x="7239000" y="7505700"/>
            <a:ext cx="8301318" cy="5334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ounded Rectangle 7"/>
          <p:cNvSpPr/>
          <p:nvPr/>
        </p:nvSpPr>
        <p:spPr>
          <a:xfrm>
            <a:off x="6224239" y="9553128"/>
            <a:ext cx="8301318" cy="533400"/>
          </a:xfrm>
          <a:prstGeom prst="round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Oval 4"/>
          <p:cNvSpPr/>
          <p:nvPr/>
        </p:nvSpPr>
        <p:spPr>
          <a:xfrm>
            <a:off x="7086600" y="3090344"/>
            <a:ext cx="457200" cy="4487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6"/>
                </a:solidFill>
              </a:rPr>
              <a:t>1</a:t>
            </a:r>
            <a:endParaRPr lang="de-CH" dirty="0">
              <a:solidFill>
                <a:schemeClr val="accent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39000" y="6985032"/>
            <a:ext cx="457200" cy="4487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6"/>
                </a:solidFill>
              </a:rPr>
              <a:t>2</a:t>
            </a:r>
            <a:endParaRPr lang="de-CH" dirty="0">
              <a:solidFill>
                <a:schemeClr val="accent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62032" y="9595472"/>
            <a:ext cx="457200" cy="44871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6"/>
                </a:solidFill>
              </a:rPr>
              <a:t>3</a:t>
            </a:r>
            <a:endParaRPr lang="de-CH" dirty="0">
              <a:solidFill>
                <a:schemeClr val="accent6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95600" y="513080"/>
            <a:ext cx="8915400" cy="896620"/>
          </a:xfrm>
        </p:spPr>
        <p:txBody>
          <a:bodyPr/>
          <a:lstStyle/>
          <a:p>
            <a:r>
              <a:rPr lang="en-US" dirty="0"/>
              <a:t>How we test (1)</a:t>
            </a:r>
            <a:endParaRPr lang="de-CH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17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7167563" cy="6705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After</a:t>
            </a:r>
            <a:r>
              <a:rPr lang="en-US" dirty="0" smtClean="0"/>
              <a:t>: Unit testing using R package </a:t>
            </a:r>
            <a:r>
              <a:rPr lang="en-US" i="1" dirty="0" err="1" smtClean="0"/>
              <a:t>test_that</a:t>
            </a:r>
            <a:endParaRPr lang="en-US" i="1" dirty="0"/>
          </a:p>
          <a:p>
            <a:r>
              <a:rPr lang="en-US" dirty="0" smtClean="0"/>
              <a:t>More professional, standard and systematic approach</a:t>
            </a:r>
          </a:p>
          <a:p>
            <a:r>
              <a:rPr lang="en-US" dirty="0" smtClean="0"/>
              <a:t>One script for each package function containing all tests of that function</a:t>
            </a:r>
          </a:p>
          <a:p>
            <a:r>
              <a:rPr lang="en-US" dirty="0" smtClean="0"/>
              <a:t>Results from </a:t>
            </a:r>
            <a:r>
              <a:rPr lang="en-US" i="1" dirty="0" err="1" smtClean="0"/>
              <a:t>healthiar</a:t>
            </a:r>
            <a:r>
              <a:rPr lang="en-US" dirty="0" smtClean="0"/>
              <a:t> are compared with the expected results </a:t>
            </a:r>
          </a:p>
          <a:p>
            <a:r>
              <a:rPr lang="en-US" i="1" dirty="0" err="1" smtClean="0"/>
              <a:t>devtools</a:t>
            </a:r>
            <a:r>
              <a:rPr lang="en-US" i="1" dirty="0"/>
              <a:t>::test()</a:t>
            </a:r>
            <a:r>
              <a:rPr lang="en-US" dirty="0"/>
              <a:t> </a:t>
            </a:r>
            <a:r>
              <a:rPr lang="en-US" dirty="0" smtClean="0"/>
              <a:t>checks all at once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171700"/>
            <a:ext cx="7543800" cy="58703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68400" y="7722000"/>
            <a:ext cx="609600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900" dirty="0" smtClean="0"/>
              <a:t>83</a:t>
            </a:r>
            <a:endParaRPr lang="de-CH" sz="19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89154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we test (2)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14292943" y="77220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BUT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these</a:t>
            </a:r>
            <a:r>
              <a:rPr lang="de-CH" dirty="0" smtClean="0"/>
              <a:t> </a:t>
            </a:r>
            <a:r>
              <a:rPr lang="de-CH" dirty="0" err="1" smtClean="0"/>
              <a:t>many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compared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PREVIOUS </a:t>
            </a:r>
            <a:r>
              <a:rPr lang="de-CH" dirty="0" err="1" smtClean="0"/>
              <a:t>results</a:t>
            </a:r>
            <a:r>
              <a:rPr lang="de-CH" dirty="0" smtClean="0"/>
              <a:t>, NOT </a:t>
            </a:r>
            <a:r>
              <a:rPr lang="de-CH" dirty="0" err="1" smtClean="0"/>
              <a:t>compared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EXTERNAL </a:t>
            </a:r>
            <a:r>
              <a:rPr lang="de-CH" dirty="0" err="1" smtClean="0"/>
              <a:t>study</a:t>
            </a:r>
            <a:r>
              <a:rPr lang="de-CH" dirty="0"/>
              <a:t> </a:t>
            </a:r>
            <a:r>
              <a:rPr lang="de-CH" dirty="0" smtClean="0"/>
              <a:t>/ </a:t>
            </a:r>
            <a:r>
              <a:rPr lang="de-CH" dirty="0" err="1" smtClean="0"/>
              <a:t>assessment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272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16387763" cy="6705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 pathway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for comparison assessment*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out the function template with the assessment input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whether results of healthiar and your chose assessment are the same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Upload the test to Teams / GitHub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Possible sources, in order of decreasing preference: 1) own assessment; 2) other studies / reports; 3) artificial intelligence, e.g. </a:t>
            </a:r>
            <a:r>
              <a:rPr lang="en-US" dirty="0" err="1" smtClean="0"/>
              <a:t>ChatGPT</a:t>
            </a:r>
            <a:r>
              <a:rPr lang="en-US" dirty="0" smtClean="0"/>
              <a:t>; 4) use “fake” (but realistic) input data, to make sure calculation works (no error) and that results don’t change over time</a:t>
            </a:r>
          </a:p>
          <a:p>
            <a:endParaRPr lang="en-US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2192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we test (3): adding a new test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136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1037" y="2019300"/>
            <a:ext cx="9072563" cy="6705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 pathway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for comparison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out the function template with the assessment input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whether results of healthiar and your chose assessment are the same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Upload the test to Teams / GitHub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DEMO adding a new test</a:t>
            </a:r>
            <a:endParaRPr lang="de-CH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372600" y="2019300"/>
            <a:ext cx="8763000" cy="6705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Relative </a:t>
            </a:r>
            <a:r>
              <a:rPr lang="en-US" dirty="0" smtClean="0">
                <a:solidFill>
                  <a:srgbClr val="00B050"/>
                </a:solidFill>
              </a:rPr>
              <a:t>risk; log-linear ERF shape; exposure distribution; with cutoff; no iteration, no </a:t>
            </a:r>
            <a:r>
              <a:rPr lang="en-US" dirty="0">
                <a:solidFill>
                  <a:srgbClr val="00B050"/>
                </a:solidFill>
              </a:rPr>
              <a:t>input </a:t>
            </a:r>
            <a:r>
              <a:rPr lang="en-US" dirty="0" smtClean="0">
                <a:solidFill>
                  <a:srgbClr val="00B050"/>
                </a:solidFill>
              </a:rPr>
              <a:t>variable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00B050"/>
                </a:solidFill>
              </a:rPr>
              <a:t>example_road_noise_niph</a:t>
            </a:r>
            <a:endParaRPr lang="en-US" dirty="0" smtClean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 R Markdown ADD_NAME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Yes!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Teams folder: ADD LINK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1562100"/>
            <a:ext cx="16844963" cy="815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ea typeface="Roboto"/>
                <a:cs typeface="Roboto"/>
              </a:rPr>
              <a:t>Proposal: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Relative risk: Sciensano, TAI, </a:t>
            </a:r>
            <a:r>
              <a:rPr lang="en-US" sz="2800" dirty="0" smtClean="0"/>
              <a:t>CSTB (SPF), LMU</a:t>
            </a:r>
          </a:p>
          <a:p>
            <a:pPr>
              <a:buFontTx/>
              <a:buChar char="-"/>
            </a:pPr>
            <a:r>
              <a:rPr lang="en-US" sz="2800" dirty="0" smtClean="0"/>
              <a:t>Iteration: Swiss TPH, </a:t>
            </a:r>
            <a:r>
              <a:rPr lang="en-US" sz="2800" dirty="0" smtClean="0">
                <a:ea typeface="Roboto"/>
                <a:cs typeface="Roboto"/>
              </a:rPr>
              <a:t>Sciensano, </a:t>
            </a:r>
            <a:r>
              <a:rPr lang="en-US" sz="2800" dirty="0">
                <a:ea typeface="Roboto"/>
                <a:cs typeface="Roboto"/>
              </a:rPr>
              <a:t>JRC (Enrico</a:t>
            </a:r>
            <a:r>
              <a:rPr lang="en-US" sz="2800" dirty="0" smtClean="0">
                <a:ea typeface="Roboto"/>
                <a:cs typeface="Roboto"/>
              </a:rPr>
              <a:t>?)</a:t>
            </a:r>
            <a:endParaRPr lang="en-US" sz="2800" dirty="0" smtClean="0"/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Social analysis: Sciensano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Summary uncertainty: (Sciensano), Swiss TPH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Absolute risk: NIPH 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Monetization: UP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Lifetable: Swiss TPH, UBD-Policy (?), LMU (?)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Multipollutant: LMU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Prepare function: Sciensano, </a:t>
            </a:r>
            <a:r>
              <a:rPr lang="en-US" sz="2800" dirty="0">
                <a:ea typeface="Roboto"/>
                <a:cs typeface="Roboto"/>
              </a:rPr>
              <a:t>Swiss </a:t>
            </a:r>
            <a:r>
              <a:rPr lang="en-US" sz="2800" dirty="0" smtClean="0">
                <a:ea typeface="Roboto"/>
                <a:cs typeface="Roboto"/>
              </a:rPr>
              <a:t>TPH, WP3? (MDI function), JRC (Enrico?)</a:t>
            </a:r>
          </a:p>
          <a:p>
            <a:pPr>
              <a:buFontTx/>
              <a:buChar char="-"/>
            </a:pPr>
            <a:r>
              <a:rPr lang="en-US" sz="2800" dirty="0" smtClean="0">
                <a:ea typeface="Roboto"/>
                <a:cs typeface="Roboto"/>
              </a:rPr>
              <a:t>Internal functions: Swiss TPH</a:t>
            </a:r>
          </a:p>
          <a:p>
            <a:pPr marL="0" indent="0">
              <a:buNone/>
            </a:pPr>
            <a:r>
              <a:rPr lang="en-US" sz="2800" dirty="0" smtClean="0">
                <a:ea typeface="Roboto"/>
                <a:cs typeface="Roboto"/>
              </a:rPr>
              <a:t>Other aspects: summary uncertainty, prepare functions, … to be decided</a:t>
            </a:r>
          </a:p>
          <a:p>
            <a:pPr marL="0" indent="0">
              <a:buNone/>
            </a:pPr>
            <a:endParaRPr lang="en-US" dirty="0">
              <a:ea typeface="Roboto"/>
              <a:cs typeface="Roboto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95600" y="513080"/>
            <a:ext cx="14097000" cy="896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5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a typeface="Roboto"/>
                <a:cs typeface="Roboto"/>
              </a:rPr>
              <a:t>Discussion: Who tests what</a:t>
            </a:r>
            <a:endParaRPr lang="en-US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621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ST-COST">
  <a:themeElements>
    <a:clrScheme name="BEST-COST">
      <a:dk1>
        <a:sysClr val="windowText" lastClr="000000"/>
      </a:dk1>
      <a:lt1>
        <a:sysClr val="window" lastClr="FFFFFF"/>
      </a:lt1>
      <a:dk2>
        <a:srgbClr val="0B6577"/>
      </a:dk2>
      <a:lt2>
        <a:srgbClr val="5ED495"/>
      </a:lt2>
      <a:accent1>
        <a:srgbClr val="1282BD"/>
      </a:accent1>
      <a:accent2>
        <a:srgbClr val="08B4E5"/>
      </a:accent2>
      <a:accent3>
        <a:srgbClr val="B4CD2C"/>
      </a:accent3>
      <a:accent4>
        <a:srgbClr val="B6ADCF"/>
      </a:accent4>
      <a:accent5>
        <a:srgbClr val="000000"/>
      </a:accent5>
      <a:accent6>
        <a:srgbClr val="EA5599"/>
      </a:accent6>
      <a:hlink>
        <a:srgbClr val="6CC4C8"/>
      </a:hlink>
      <a:folHlink>
        <a:srgbClr val="4C5270"/>
      </a:folHlink>
    </a:clrScheme>
    <a:fontScheme name="BEST-COS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cdbfca1-dd01-4d52-8f98-93a5c3799392" xsi:nil="true"/>
    <lcf76f155ced4ddcb4097134ff3c332f xmlns="4b2b28ff-f4ea-4551-b235-aba634bc285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0E46FD14A52C488E236DC6506A91D9" ma:contentTypeVersion="13" ma:contentTypeDescription="Een nieuw document maken." ma:contentTypeScope="" ma:versionID="12219f3d369a59cbf1c609d7c1165038">
  <xsd:schema xmlns:xsd="http://www.w3.org/2001/XMLSchema" xmlns:xs="http://www.w3.org/2001/XMLSchema" xmlns:p="http://schemas.microsoft.com/office/2006/metadata/properties" xmlns:ns2="4b2b28ff-f4ea-4551-b235-aba634bc2857" xmlns:ns3="3cdbfca1-dd01-4d52-8f98-93a5c3799392" targetNamespace="http://schemas.microsoft.com/office/2006/metadata/properties" ma:root="true" ma:fieldsID="8a1f544839e38ee51caf35896fced813" ns2:_="" ns3:_="">
    <xsd:import namespace="4b2b28ff-f4ea-4551-b235-aba634bc2857"/>
    <xsd:import namespace="3cdbfca1-dd01-4d52-8f98-93a5c37993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b28ff-f4ea-4551-b235-aba634bc28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Afbeeldingtags" ma:readOnly="false" ma:fieldId="{5cf76f15-5ced-4ddc-b409-7134ff3c332f}" ma:taxonomyMulti="true" ma:sspId="3b9bb814-139f-4039-9463-697760f06a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dbfca1-dd01-4d52-8f98-93a5c379939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1eed237-2524-49d9-b60a-c0e77b0a55e6}" ma:internalName="TaxCatchAll" ma:showField="CatchAllData" ma:web="3cdbfca1-dd01-4d52-8f98-93a5c37993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D96DA-82F8-4E90-A30C-A0276A8685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B80F2-3620-4065-8125-1223B4E0EE7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cdbfca1-dd01-4d52-8f98-93a5c3799392"/>
    <ds:schemaRef ds:uri="4b2b28ff-f4ea-4551-b235-aba634bc285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9FD2AB4-6A9C-49E0-A3FB-A41405226D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2b28ff-f4ea-4551-b235-aba634bc2857"/>
    <ds:schemaRef ds:uri="3cdbfca1-dd01-4d52-8f98-93a5c37993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BEST-COST</Template>
  <TotalTime>0</TotalTime>
  <Words>546</Words>
  <Application>Microsoft Office PowerPoint</Application>
  <PresentationFormat>Custom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 Bold Italics</vt:lpstr>
      <vt:lpstr>Roboto</vt:lpstr>
      <vt:lpstr>Calibri</vt:lpstr>
      <vt:lpstr>Roboto Bold</vt:lpstr>
      <vt:lpstr>Wingdings</vt:lpstr>
      <vt:lpstr>Arial</vt:lpstr>
      <vt:lpstr>BEST-COST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BEST-COST Template Slides</dc:title>
  <dc:creator>User</dc:creator>
  <cp:lastModifiedBy>Axel Luyten</cp:lastModifiedBy>
  <cp:revision>319</cp:revision>
  <dcterms:created xsi:type="dcterms:W3CDTF">2006-08-16T00:00:00Z</dcterms:created>
  <dcterms:modified xsi:type="dcterms:W3CDTF">2025-02-04T12:24:35Z</dcterms:modified>
  <dc:identifier>DAFduPgtVyE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0x0101009D0E46FD14A52C488E236DC6506A91D9</vt:lpwstr>
  </property>
  <property fmtid="{D5CDD505-2E9C-101B-9397-08002B2CF9AE}" pid="3" name="MediaServiceImageTags">
    <vt:lpwstr/>
  </property>
</Properties>
</file>